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6"/>
  </p:notesMasterIdLst>
  <p:sldIdLst>
    <p:sldId id="269" r:id="rId2"/>
    <p:sldId id="262" r:id="rId3"/>
    <p:sldId id="270" r:id="rId4"/>
    <p:sldId id="272" r:id="rId5"/>
    <p:sldId id="297" r:id="rId6"/>
    <p:sldId id="274" r:id="rId7"/>
    <p:sldId id="275" r:id="rId8"/>
    <p:sldId id="276" r:id="rId9"/>
    <p:sldId id="28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7" r:id="rId18"/>
    <p:sldId id="288" r:id="rId19"/>
    <p:sldId id="290" r:id="rId20"/>
    <p:sldId id="289" r:id="rId21"/>
    <p:sldId id="293" r:id="rId22"/>
    <p:sldId id="292" r:id="rId23"/>
    <p:sldId id="295" r:id="rId24"/>
    <p:sldId id="29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2" y="6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352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F6308-716E-44C1-99F2-B7FE68EB439A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0EE18-FAAF-41A8-9195-29DB554D0C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7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610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3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06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531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3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711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487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487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487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487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48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12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48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487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487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487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59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54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410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882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910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724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45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3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15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4792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0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0044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41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80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6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2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1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7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0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1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10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3.png"/><Relationship Id="rId10" Type="http://schemas.openxmlformats.org/officeDocument/2006/relationships/image" Target="../media/image17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533400" y="1900800"/>
            <a:ext cx="7609800" cy="2152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6000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</a:rPr>
              <a:t>章  线性规划</a:t>
            </a:r>
            <a:endParaRPr lang="en-US" altLang="zh-CN" sz="6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</a:rPr>
              <a:t>          与归约</a:t>
            </a:r>
          </a:p>
        </p:txBody>
      </p:sp>
    </p:spTree>
    <p:extLst>
      <p:ext uri="{BB962C8B-B14F-4D97-AF65-F5344CB8AC3E}">
        <p14:creationId xmlns:p14="http://schemas.microsoft.com/office/powerpoint/2010/main" val="144690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线性规划的对偶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对偶定理：若线性规划的最优值有界，则其对偶规划的最优值也有界，且两者最优值相等。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62" y="1209600"/>
            <a:ext cx="7743825" cy="2219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62" y="4429912"/>
            <a:ext cx="46386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2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零和博弈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石头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剪子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布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每次采取相同行动且被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探知，则其可针锋相对从而必胜。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均采取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混合策略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，总的期望支付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希望该值最大化，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希望该值最小化。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的策略为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(1/3,1/3,1/3)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，则无论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采用何种策略、单纯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or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混合、期望支付值恒为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！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所以，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的最优策略收益大于等于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同理，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的最优策略收益也大于等于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故，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两者的最优策略都是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(1/3,1/3,1/3)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。不输不赢，平手。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599" y="1306885"/>
            <a:ext cx="3838575" cy="1647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25" y="3675601"/>
            <a:ext cx="66103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2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零和博弈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998" y="1187999"/>
            <a:ext cx="8495955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非对称的总统选举博弈：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首先公布其混合策略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=(1/2,1/2)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的最优对策为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单纯策略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=(0,1)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事实上，无论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的策略如何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单纯或者混合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Column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的最优对策必为单纯策略！因为混合策略的期望支付为单纯策略期望之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凸组合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，即一个中庸的值，从而必劣于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某个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单纯策略。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所以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的合理防御性策略为：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275" y="1561950"/>
            <a:ext cx="2762250" cy="1257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9FE9BD-5EC2-42CF-BEA3-A58982AE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74" y="4957389"/>
            <a:ext cx="52292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零和博弈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所以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的合理防御性策略为：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一点技巧：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的合理防御性策略可以表述为线性规划：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675" y="1609049"/>
            <a:ext cx="5229225" cy="647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675" y="2911348"/>
            <a:ext cx="5124450" cy="981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675" y="4366987"/>
            <a:ext cx="22383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4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零和博弈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的合理防御性策略可以表述为线性规划：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对称地，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的合理防御性策略为：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的合理防御性策略可以也表述为线性规划：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75" y="1558987"/>
            <a:ext cx="2238375" cy="1724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875" y="3582562"/>
            <a:ext cx="4829175" cy="600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875" y="4557489"/>
            <a:ext cx="25336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零和博弈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Row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Column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的合理防御性策略互为对偶线性规划：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二人零和博弈之博弈论最小最大定理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冯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诺伊曼，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1928)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：两位弈者存在目标值相同的最优混合策略。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75" y="1558987"/>
            <a:ext cx="2238375" cy="1724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375" y="1568512"/>
            <a:ext cx="2533650" cy="171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875" y="4030203"/>
            <a:ext cx="43434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单纯形算法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implex</a:t>
            </a:r>
            <a:r>
              <a:rPr lang="zh-CN" altLang="en-US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：沿顶点爬山</a:t>
            </a:r>
            <a:endParaRPr lang="zh-CN" altLang="en-US" sz="1600" cap="none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设线性规划有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个变量、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个约束。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一个线性等式约束定义一个平面。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一个线性不等式约束定义一个半空间。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线性规划的可行域为凸多面体。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每个顶点由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个不等式确定。退化顶点可由多组不等式确定。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若两个顶点共享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个不等式约束，则它们为邻居。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29" y="3151425"/>
            <a:ext cx="617675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单纯形算法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implex</a:t>
            </a:r>
            <a:r>
              <a:rPr lang="zh-CN" altLang="en-US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：沿顶点爬山</a:t>
            </a:r>
            <a:endParaRPr lang="zh-CN" altLang="en-US" sz="1600" cap="none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令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为可行域之任一顶点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若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v’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之邻居顶点，且其解值更优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v=v’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每次迭代中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Simplex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的两项任务：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检查当前顶点是否最优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是，则退出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向哪个顶点移动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当前顶点为原点的情形：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    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baseline="30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Ax≤b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x≥0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若原点为可行解，则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个不等式约束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x≥0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紧约束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，从而必为顶点。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此时若对所有的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，则已得最优值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否则存在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，则原点必非最优解。令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增大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松弛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，直至某个约束成为紧约束。从而仍有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个紧约束，即到达另一个顶点！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7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单纯形算法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implex</a:t>
            </a:r>
            <a:r>
              <a:rPr lang="zh-CN" altLang="en-US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：沿顶点爬山</a:t>
            </a:r>
            <a:endParaRPr lang="zh-CN" altLang="en-US" sz="1600" cap="none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当前顶点为原点的情形：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    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baseline="30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Ax≤b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x≥0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若原点为可行解，则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个不等式约束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x≥0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紧约束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，从而必为顶点。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此时若对所有的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，则已得最优值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否则存在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，则原点必非最优解。令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增大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松弛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，直至某个约束成为紧约束。从而仍有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个紧约束，即到达另一个顶点！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98" y="3614514"/>
            <a:ext cx="7161203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3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单纯形算法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implex</a:t>
            </a:r>
            <a:r>
              <a:rPr lang="zh-CN" altLang="en-US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：沿顶点爬山</a:t>
            </a:r>
            <a:endParaRPr lang="zh-CN" altLang="en-US" sz="1600" cap="none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当前顶点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不是原点：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((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时间重写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LP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01" y="1606350"/>
            <a:ext cx="7772727" cy="45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01" y="1606350"/>
            <a:ext cx="7896226" cy="45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01" y="1606350"/>
            <a:ext cx="7904223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线性规划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8000"/>
            <a:ext cx="8380800" cy="49464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示例：                                                     标准型：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     c</a:t>
            </a:r>
            <a:r>
              <a:rPr lang="en-US" altLang="zh-CN" sz="2000" baseline="30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                                                  Ax=b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                                                     x≥0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线性规划的多种形式可以互相转换：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 max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乘以目标函数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不等式约束化为等式约束：引入松弛变量、剩余变量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等式约束化为不等式约束：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不定符号变量：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150" y="1273312"/>
            <a:ext cx="2628900" cy="1704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150" y="4003050"/>
            <a:ext cx="4195676" cy="864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362" y="4881600"/>
            <a:ext cx="3828000" cy="32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700" y="5219662"/>
            <a:ext cx="12763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2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单纯形算法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implex</a:t>
            </a:r>
            <a:r>
              <a:rPr lang="en-US" altLang="zh-CN" sz="2000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000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初始解的构造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初始顶点的构造：归约为一个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LP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并用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Simplex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算法求解。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8" y="1652175"/>
            <a:ext cx="709572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单纯形算法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implex</a:t>
            </a:r>
            <a:r>
              <a:rPr lang="en-US" altLang="zh-CN" sz="2000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000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时间复杂性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Simplex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的运行时间：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75" y="1679049"/>
            <a:ext cx="7200000" cy="38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单纯形算法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implex </a:t>
            </a:r>
            <a:r>
              <a:rPr lang="en-US" altLang="zh-CN" sz="2000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000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时间复杂性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Simplex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的运行时间：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75" y="1599850"/>
            <a:ext cx="7200000" cy="477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线性规划的终极应用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电路求值</a:t>
            </a:r>
            <a:endParaRPr lang="zh-CN" altLang="en-US" sz="1600" cap="none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布尔电路：由输入门、与门、或门、非门构成的单输出有向无圈图。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862" y="1651444"/>
            <a:ext cx="3724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9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线性规划的终极应用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电路求值</a:t>
            </a:r>
            <a:endParaRPr lang="zh-CN" altLang="en-US" sz="1600" cap="none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电路求值问题可归约为线性规划：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为每个门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指定变量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，并引入约束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最一般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的多项式时间可解问题！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poly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时间算法在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上运行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===poly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电路逐时刻衔接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电路求值问题可归约为线性规划，从而任意多项式时间可解问题亦可。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布尔电路是一个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DAG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，从而也可以动态规划求解！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76" y="1902562"/>
            <a:ext cx="7634484" cy="2952000"/>
          </a:xfrm>
          <a:prstGeom prst="rect">
            <a:avLst/>
          </a:prstGeom>
        </p:spPr>
      </p:pic>
      <p:pic>
        <p:nvPicPr>
          <p:cNvPr id="6" name="Intel4004">
            <a:hlinkClick r:id="" action="ppaction://media"/>
            <a:extLst>
              <a:ext uri="{FF2B5EF4-FFF2-40B4-BE49-F238E27FC236}">
                <a16:creationId xmlns:a16="http://schemas.microsoft.com/office/drawing/2014/main" id="{73AC76B0-F9F1-432D-AD79-D0E48CDF85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6077" y="1906746"/>
            <a:ext cx="7632000" cy="42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6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线性规划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8000"/>
            <a:ext cx="8380800" cy="49464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可行域：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约束条件太紧，可行域为空集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约束条件太松，可行域无界，目标函数值可能无穷大、无穷小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单纯形算法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(George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Dantzig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1947)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：沿可行域的顶点爬山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57" y="2178000"/>
            <a:ext cx="7265154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915" y="1618584"/>
            <a:ext cx="2971800" cy="3800475"/>
          </a:xfrm>
          <a:prstGeom prst="rect">
            <a:avLst/>
          </a:prstGeom>
        </p:spPr>
      </p:pic>
      <p:pic>
        <p:nvPicPr>
          <p:cNvPr id="2050" name="Picture 2" descr="http://www.uh.edu/engines/georgedantzi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57" y="2154100"/>
            <a:ext cx="25400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8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最大网络流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8000"/>
            <a:ext cx="8380800" cy="49464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网络：有向图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；源点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，汇点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；边容量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流：边集上的函数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，满足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容量限制：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≤ 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流平衡：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最大流：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50" y="4298025"/>
            <a:ext cx="2857500" cy="666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650" y="5187300"/>
            <a:ext cx="2857500" cy="638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137" y="1580363"/>
            <a:ext cx="653932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最大网络流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——F</a:t>
            </a:r>
            <a:r>
              <a:rPr lang="en-US" altLang="zh-CN" sz="2000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ord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-F</a:t>
            </a:r>
            <a:r>
              <a:rPr lang="en-US" altLang="zh-CN" sz="2000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ulkerson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8000"/>
            <a:ext cx="8380800" cy="5177632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模拟单纯形算法的计算过程，得到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给定网络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，流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对应一个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剩余网络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               ，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，容量降为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，否则删除之；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继续提升的潜力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&gt;0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，添加反向边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，容量为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uv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降低的潜力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在剩余网络中寻找</a:t>
            </a:r>
            <a:r>
              <a:rPr lang="en-US" altLang="zh-CN" sz="2000" i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s-t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路径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增广路径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，增加流量，直至无路可寻。</a:t>
            </a:r>
            <a:endParaRPr lang="en-US" altLang="zh-CN" sz="2000" dirty="0">
              <a:solidFill>
                <a:srgbClr val="FFFF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当前流                                                         剩余网络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增广路径：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DFS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，仅需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(|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时间！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迭代次数的一个简单上界：             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55" y="2847837"/>
            <a:ext cx="7524000" cy="22685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55" y="2842064"/>
            <a:ext cx="7524000" cy="2321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5" y="2842059"/>
            <a:ext cx="7524000" cy="22230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55" y="2875359"/>
            <a:ext cx="7524000" cy="22757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55" y="2863231"/>
            <a:ext cx="7524000" cy="21985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55" y="2851508"/>
            <a:ext cx="7524000" cy="2303625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1104388-746E-4E6C-8795-87DAEAA03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413418"/>
              </p:ext>
            </p:extLst>
          </p:nvPr>
        </p:nvGraphicFramePr>
        <p:xfrm>
          <a:off x="6381256" y="1579560"/>
          <a:ext cx="1065995" cy="304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11000" imgH="203040" progId="Equation.DSMT4">
                  <p:embed/>
                </p:oleObj>
              </mc:Choice>
              <mc:Fallback>
                <p:oleObj name="Equation" r:id="rId9" imgW="711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81256" y="1579560"/>
                        <a:ext cx="1065995" cy="304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F9A4D9C-51C6-4AD0-BFAD-F31713894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965488"/>
              </p:ext>
            </p:extLst>
          </p:nvPr>
        </p:nvGraphicFramePr>
        <p:xfrm>
          <a:off x="3747358" y="5784850"/>
          <a:ext cx="1389062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25480" imgH="228600" progId="Equation.DSMT4">
                  <p:embed/>
                </p:oleObj>
              </mc:Choice>
              <mc:Fallback>
                <p:oleObj name="Equation" r:id="rId11" imgW="82548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050E6FB-27ED-4426-8E15-BE8AA3677E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47358" y="5784850"/>
                        <a:ext cx="1389062" cy="38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7184" y="268340"/>
            <a:ext cx="2052638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9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最大网络流</a:t>
            </a:r>
            <a:r>
              <a:rPr lang="en-US" altLang="zh-CN" sz="20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——F</a:t>
            </a:r>
            <a:r>
              <a:rPr lang="en-US" altLang="zh-CN" sz="2000" cap="none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ord</a:t>
            </a:r>
            <a:r>
              <a:rPr lang="en-US" altLang="zh-CN" sz="20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-F</a:t>
            </a:r>
            <a:r>
              <a:rPr lang="en-US" altLang="zh-CN" sz="2000" cap="none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ulkerson</a:t>
            </a:r>
            <a:r>
              <a:rPr lang="zh-CN" altLang="en-US" sz="20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8000"/>
            <a:ext cx="8380800" cy="50604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割：顶点划分为两个集合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，其中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包含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包含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割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的容量：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的边上容量之和。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任意的流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，任意的割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                                   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算法终止时，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s-t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不可达。此时令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可达顶点为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、其余顶点为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。则当前流的流值达到该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割的容量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想想剩余网络的定义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。故为最大流。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最大流最小割定理：最大网络流的规模等于最小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割的容量。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7" y="3566054"/>
            <a:ext cx="3667125" cy="2486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250" y="3566054"/>
            <a:ext cx="4019550" cy="2476500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CCA56D4-34BA-4728-99C7-DD5E2AE9CE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03902"/>
              </p:ext>
            </p:extLst>
          </p:nvPr>
        </p:nvGraphicFramePr>
        <p:xfrm>
          <a:off x="4419608" y="1863725"/>
          <a:ext cx="240982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3880" imgH="203040" progId="Equation.DSMT4">
                  <p:embed/>
                </p:oleObj>
              </mc:Choice>
              <mc:Fallback>
                <p:oleObj name="Equation" r:id="rId5" imgW="1523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608" y="1863725"/>
                        <a:ext cx="2409825" cy="32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92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二部图中的匹配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解法：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最大流算法的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整性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：所有边容量为整数，则最大流规模为整数。因为增广路径中的流量提升为整数。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30" y="3581384"/>
            <a:ext cx="4983480" cy="1851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131" y="1285877"/>
            <a:ext cx="3507581" cy="19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8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线性规划的对偶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  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+6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最优解：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(100, 300)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x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≤ 200                    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最优值：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1900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x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≤ 300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x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≤ 400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x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≥ 0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x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≥ 0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athematica1" panose="05000502060100000001" pitchFamily="2" charset="2"/>
              </a:rPr>
              <a:t>*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athematica1" panose="05000502060100000001" pitchFamily="2" charset="2"/>
              </a:rPr>
              <a:t>0+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②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athematica1" panose="05000502060100000001" pitchFamily="2" charset="2"/>
              </a:rPr>
              <a:t>*5+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③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athematica1" panose="05000502060100000001" pitchFamily="2" charset="2"/>
              </a:rPr>
              <a:t>*1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1900                          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(0, 5, 1)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若目标函数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+6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≤上式左侧，则上式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右侧为最优值的一个上界。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250" y="3798862"/>
            <a:ext cx="40767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7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线性规划的对偶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7999"/>
            <a:ext cx="8380800" cy="5220115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若目标函数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+6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≤上式左侧，则上式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右侧为最优值的一个上界。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这样的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、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太容易得到了！然而所得上界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不够紧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！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最紧的上界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   200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+300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+400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最优解：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(0, 5, 1)</a:t>
            </a:r>
            <a:endParaRPr lang="en-US" altLang="zh-CN" sz="2000" baseline="-25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                        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≥ 1             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最优值：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1900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        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≥ 6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 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≥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 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≥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 y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≥ 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50" y="1716655"/>
            <a:ext cx="5783580" cy="115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22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4052</TotalTime>
  <Words>1521</Words>
  <Application>Microsoft Office PowerPoint</Application>
  <PresentationFormat>全屏显示(4:3)</PresentationFormat>
  <Paragraphs>278</Paragraphs>
  <Slides>24</Slides>
  <Notes>23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华文楷体</vt:lpstr>
      <vt:lpstr>楷体</vt:lpstr>
      <vt:lpstr>Calibri</vt:lpstr>
      <vt:lpstr>Century Gothic</vt:lpstr>
      <vt:lpstr>Times New Roman</vt:lpstr>
      <vt:lpstr>Wingdings</vt:lpstr>
      <vt:lpstr>Wingdings 3</vt:lpstr>
      <vt:lpstr>切片</vt:lpstr>
      <vt:lpstr>Equation</vt:lpstr>
      <vt:lpstr>PowerPoint 演示文稿</vt:lpstr>
      <vt:lpstr>线性规划</vt:lpstr>
      <vt:lpstr>线性规划</vt:lpstr>
      <vt:lpstr>最大网络流</vt:lpstr>
      <vt:lpstr>最大网络流——Ford-Fulkerson算法</vt:lpstr>
      <vt:lpstr>最大网络流——Ford-Fulkerson算法</vt:lpstr>
      <vt:lpstr>二部图中的匹配</vt:lpstr>
      <vt:lpstr>线性规划的对偶</vt:lpstr>
      <vt:lpstr>线性规划的对偶</vt:lpstr>
      <vt:lpstr>线性规划的对偶</vt:lpstr>
      <vt:lpstr>零和博弈</vt:lpstr>
      <vt:lpstr>零和博弈</vt:lpstr>
      <vt:lpstr>零和博弈</vt:lpstr>
      <vt:lpstr>零和博弈</vt:lpstr>
      <vt:lpstr>零和博弈</vt:lpstr>
      <vt:lpstr>单纯形算法simplex：沿顶点爬山</vt:lpstr>
      <vt:lpstr>单纯形算法simplex：沿顶点爬山</vt:lpstr>
      <vt:lpstr>单纯形算法simplex：沿顶点爬山</vt:lpstr>
      <vt:lpstr>单纯形算法simplex：沿顶点爬山</vt:lpstr>
      <vt:lpstr>单纯形算法simplex——初始解的构造</vt:lpstr>
      <vt:lpstr>单纯形算法simplex——时间复杂性</vt:lpstr>
      <vt:lpstr>单纯形算法simplex ——时间复杂性</vt:lpstr>
      <vt:lpstr>线性规划的终极应用——电路求值</vt:lpstr>
      <vt:lpstr>线性规划的终极应用——电路求值</vt:lpstr>
    </vt:vector>
  </TitlesOfParts>
  <Company>ysu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信息论与计算理论</dc:title>
  <dc:creator>Gourmet Wang</dc:creator>
  <cp:lastModifiedBy>Hero</cp:lastModifiedBy>
  <cp:revision>261</cp:revision>
  <dcterms:created xsi:type="dcterms:W3CDTF">2015-10-08T02:49:44Z</dcterms:created>
  <dcterms:modified xsi:type="dcterms:W3CDTF">2021-06-20T23:10:23Z</dcterms:modified>
</cp:coreProperties>
</file>